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59" r:id="rId9"/>
    <p:sldId id="264" r:id="rId10"/>
    <p:sldId id="266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F995D-D3B2-4569-A3C3-E006E5F9776E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F5E9A-9F53-40D3-BC41-98D86947C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528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F995D-D3B2-4569-A3C3-E006E5F9776E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F5E9A-9F53-40D3-BC41-98D86947C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970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F995D-D3B2-4569-A3C3-E006E5F9776E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F5E9A-9F53-40D3-BC41-98D86947C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426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F995D-D3B2-4569-A3C3-E006E5F9776E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F5E9A-9F53-40D3-BC41-98D86947C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284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F995D-D3B2-4569-A3C3-E006E5F9776E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F5E9A-9F53-40D3-BC41-98D86947C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184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F995D-D3B2-4569-A3C3-E006E5F9776E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F5E9A-9F53-40D3-BC41-98D86947C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171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F995D-D3B2-4569-A3C3-E006E5F9776E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F5E9A-9F53-40D3-BC41-98D86947C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132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F995D-D3B2-4569-A3C3-E006E5F9776E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F5E9A-9F53-40D3-BC41-98D86947C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958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F995D-D3B2-4569-A3C3-E006E5F9776E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F5E9A-9F53-40D3-BC41-98D86947C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683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F995D-D3B2-4569-A3C3-E006E5F9776E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F5E9A-9F53-40D3-BC41-98D86947C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673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F995D-D3B2-4569-A3C3-E006E5F9776E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F5E9A-9F53-40D3-BC41-98D86947C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650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F995D-D3B2-4569-A3C3-E006E5F9776E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F5E9A-9F53-40D3-BC41-98D86947C5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435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e.edu.ru/ru/" TargetMode="External"/><Relationship Id="rId2" Type="http://schemas.openxmlformats.org/officeDocument/2006/relationships/hyperlink" Target="https://dictionary.cambridge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nglishwithpolina.files.wordpress.com/2021/05/tablica-po-slovoobrazovaniyu.-zadanie-26-31-ege.-anglijskij-yazyk..pd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Работа с тестовыми заданиями по </a:t>
            </a:r>
            <a:r>
              <a:rPr lang="ru-RU" sz="6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словообразованию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437112"/>
            <a:ext cx="6400800" cy="1752600"/>
          </a:xfrm>
        </p:spPr>
        <p:txBody>
          <a:bodyPr/>
          <a:lstStyle/>
          <a:p>
            <a:pPr lvl="0"/>
            <a:r>
              <a:rPr lang="ru-RU" sz="4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 </a:t>
            </a:r>
            <a:r>
              <a:rPr lang="ru-RU" sz="4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класс</a:t>
            </a:r>
          </a:p>
          <a:p>
            <a:pPr lvl="0"/>
            <a:r>
              <a:rPr lang="ru-RU" sz="4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04.02.2022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809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9" t="16989" r="35715" b="9544"/>
          <a:stretch/>
        </p:blipFill>
        <p:spPr bwMode="auto">
          <a:xfrm>
            <a:off x="-180528" y="0"/>
            <a:ext cx="9324528" cy="5967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7504" y="5965448"/>
            <a:ext cx="864096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Successful, practically, business, popularity, relationship, traditional</a:t>
            </a:r>
            <a:endParaRPr lang="ru-RU" sz="2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9843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Материалы для подготовки</a:t>
            </a:r>
            <a:endParaRPr lang="ru-RU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96752"/>
            <a:ext cx="8928992" cy="540060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/>
              <a:t>Помните также, что в качестве справочных материалов следует использовать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только авторитетные словари и грамматические справочники, например,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>
                <a:hlinkClick r:id="rId2"/>
              </a:rPr>
              <a:t>https://</a:t>
            </a:r>
            <a:r>
              <a:rPr lang="ru-RU" dirty="0" smtClean="0">
                <a:hlinkClick r:id="rId2"/>
              </a:rPr>
              <a:t>dictionary.cambridge.org/</a:t>
            </a:r>
            <a:r>
              <a:rPr lang="ru-RU" dirty="0" smtClean="0"/>
              <a:t> </a:t>
            </a:r>
          </a:p>
          <a:p>
            <a:pPr algn="just"/>
            <a:r>
              <a:rPr lang="ru-RU" dirty="0" smtClean="0"/>
              <a:t>официальный </a:t>
            </a:r>
            <a:r>
              <a:rPr lang="ru-RU" dirty="0"/>
              <a:t>информационный портал единого государственного </a:t>
            </a:r>
            <a:r>
              <a:rPr lang="ru-RU" dirty="0" smtClean="0"/>
              <a:t>экзамена</a:t>
            </a:r>
            <a:r>
              <a:rPr lang="ru-RU" dirty="0"/>
              <a:t> </a:t>
            </a:r>
            <a:r>
              <a:rPr lang="ru-RU" dirty="0" smtClean="0"/>
              <a:t>(</a:t>
            </a:r>
            <a:r>
              <a:rPr lang="ru-RU" dirty="0" smtClean="0">
                <a:hlinkClick r:id="rId3"/>
              </a:rPr>
              <a:t>http</a:t>
            </a:r>
            <a:r>
              <a:rPr lang="ru-RU" dirty="0">
                <a:hlinkClick r:id="rId3"/>
              </a:rPr>
              <a:t>://www.ege.edu.ru/ru</a:t>
            </a:r>
            <a:r>
              <a:rPr lang="ru-RU" dirty="0" smtClean="0">
                <a:hlinkClick r:id="rId3"/>
              </a:rPr>
              <a:t>/</a:t>
            </a:r>
            <a:r>
              <a:rPr lang="ru-RU" dirty="0" smtClean="0"/>
              <a:t> );</a:t>
            </a:r>
            <a:endParaRPr lang="ru-RU" dirty="0"/>
          </a:p>
          <a:p>
            <a:pPr algn="just"/>
            <a:r>
              <a:rPr lang="ru-RU" dirty="0" smtClean="0"/>
              <a:t>открытый </a:t>
            </a:r>
            <a:r>
              <a:rPr lang="ru-RU" dirty="0"/>
              <a:t>банк заданий </a:t>
            </a:r>
            <a:r>
              <a:rPr lang="ru-RU" dirty="0" smtClean="0"/>
              <a:t>ЕГЭ</a:t>
            </a:r>
            <a:br>
              <a:rPr lang="ru-RU" dirty="0" smtClean="0"/>
            </a:br>
            <a:endParaRPr lang="ru-RU" dirty="0" smtClean="0"/>
          </a:p>
          <a:p>
            <a:pPr marL="0" indent="0" algn="ctr">
              <a:buNone/>
            </a:pPr>
            <a:r>
              <a:rPr lang="ru-RU" sz="37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качестве дополнительного справочного материала можно использовать:</a:t>
            </a:r>
            <a:endParaRPr lang="ru-RU" sz="3700" b="1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  <a:hlinkClick r:id="rId4"/>
            </a:endParaRPr>
          </a:p>
          <a:p>
            <a:pPr marL="0" indent="0" algn="just">
              <a:buNone/>
            </a:pPr>
            <a:endParaRPr lang="ru-RU" dirty="0">
              <a:solidFill>
                <a:srgbClr val="00B050"/>
              </a:solidFill>
              <a:hlinkClick r:id="rId4"/>
            </a:endParaRPr>
          </a:p>
          <a:p>
            <a:pPr marL="0" indent="0" algn="just">
              <a:buNone/>
            </a:pPr>
            <a:r>
              <a:rPr lang="en-US" dirty="0" smtClean="0">
                <a:hlinkClick r:id="rId4"/>
              </a:rPr>
              <a:t>https://englishwithpolina.files.wordpress.com/2021/05/tablica-po-slovoobrazovaniyu.-zadanie-26-31-ege.-anglijskij-yazyk..pdf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533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Рекомендуемая литература</a:t>
            </a:r>
            <a:endParaRPr lang="ru-RU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3" t="28260" r="61197" b="18857"/>
          <a:stretch/>
        </p:blipFill>
        <p:spPr bwMode="auto">
          <a:xfrm>
            <a:off x="323528" y="1124744"/>
            <a:ext cx="2408610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19" t="17708" r="40310" b="31723"/>
          <a:stretch/>
        </p:blipFill>
        <p:spPr bwMode="auto">
          <a:xfrm>
            <a:off x="3147897" y="1066801"/>
            <a:ext cx="2421226" cy="3298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89" t="17708" r="55857" b="8996"/>
          <a:stretch/>
        </p:blipFill>
        <p:spPr bwMode="auto">
          <a:xfrm>
            <a:off x="6156176" y="1077564"/>
            <a:ext cx="2429553" cy="3287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96" t="17855" r="56176" b="11269"/>
          <a:stretch/>
        </p:blipFill>
        <p:spPr bwMode="auto">
          <a:xfrm>
            <a:off x="4788024" y="3741724"/>
            <a:ext cx="2327984" cy="3089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84" t="48011" r="62884" b="30209"/>
          <a:stretch/>
        </p:blipFill>
        <p:spPr bwMode="auto">
          <a:xfrm>
            <a:off x="1885289" y="3861048"/>
            <a:ext cx="2103531" cy="295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033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Советы по подготовке к ЕГЭ – словообразование</a:t>
            </a:r>
            <a:endParaRPr lang="ru-RU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1"/>
            <a:ext cx="8856984" cy="305293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/>
              <a:t>При работе с экзаменационным заданием вначале определите часть речи исходного слова и необходимую часть речи для пропуска. Сделать это можно в опоре на знание словообразовательных элементов и базовой лексики в принципе, с одной стороны, и знание простейшего синтаксиса английского предложения, с другой стороны. Так, например, в </a:t>
            </a:r>
            <a:r>
              <a:rPr lang="ru-RU" sz="2400" b="1" dirty="0" smtClean="0"/>
              <a:t>позиции между артиклем и существительным может находиться прилагательное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5" t="18561" r="36973" b="68254"/>
          <a:stretch/>
        </p:blipFill>
        <p:spPr bwMode="auto">
          <a:xfrm>
            <a:off x="107504" y="4725144"/>
            <a:ext cx="8928992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309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1"/>
            <a:ext cx="8856984" cy="2736304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Если исходное слово и пропущенное слово </a:t>
            </a:r>
            <a:r>
              <a:rPr lang="ru-RU" b="1" dirty="0" smtClean="0"/>
              <a:t>принадлежат к одной и той же части речи</a:t>
            </a:r>
            <a:r>
              <a:rPr lang="ru-RU" dirty="0" smtClean="0"/>
              <a:t>, что является частым случаем для имени прилагательного, учащимся следует подбирать соответствующую </a:t>
            </a:r>
            <a:r>
              <a:rPr lang="ru-RU" b="1" dirty="0" smtClean="0"/>
              <a:t>отрицательную приставку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5" t="48413" r="41100" b="38492"/>
          <a:stretch/>
        </p:blipFill>
        <p:spPr bwMode="auto">
          <a:xfrm>
            <a:off x="1" y="3170780"/>
            <a:ext cx="9144000" cy="132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" t="35701" r="36583" b="54261"/>
          <a:stretch/>
        </p:blipFill>
        <p:spPr bwMode="auto">
          <a:xfrm>
            <a:off x="315677" y="4653136"/>
            <a:ext cx="8482749" cy="976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66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Существительное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410445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В самом начале предложения перед сказуемым (________ </a:t>
            </a:r>
            <a:r>
              <a:rPr lang="en-US" dirty="0" smtClean="0"/>
              <a:t>is a sign of bad character. RUDE)</a:t>
            </a:r>
          </a:p>
          <a:p>
            <a:r>
              <a:rPr lang="ru-RU" dirty="0" smtClean="0"/>
              <a:t>После прилагательного (</a:t>
            </a:r>
            <a:r>
              <a:rPr lang="en-US" dirty="0" smtClean="0"/>
              <a:t>She has a very pleasant ________. PERSONAL)</a:t>
            </a:r>
          </a:p>
          <a:p>
            <a:r>
              <a:rPr lang="ru-RU" dirty="0" smtClean="0"/>
              <a:t>После существительного в притяжательном падеже (</a:t>
            </a:r>
            <a:r>
              <a:rPr lang="en-US" dirty="0" smtClean="0"/>
              <a:t>This is everyone’s _____________. RESPONSIBLE)</a:t>
            </a:r>
          </a:p>
          <a:p>
            <a:r>
              <a:rPr lang="ru-RU" dirty="0" smtClean="0"/>
              <a:t>После артикля (</a:t>
            </a:r>
            <a:r>
              <a:rPr lang="en-US" dirty="0" smtClean="0"/>
              <a:t>I love autumn because of the _________ of its </a:t>
            </a:r>
            <a:r>
              <a:rPr lang="en-US" dirty="0" err="1" smtClean="0"/>
              <a:t>colour</a:t>
            </a:r>
            <a:r>
              <a:rPr lang="en-US" dirty="0" smtClean="0"/>
              <a:t>. RICH).</a:t>
            </a:r>
          </a:p>
          <a:p>
            <a:r>
              <a:rPr lang="ru-RU" dirty="0" smtClean="0"/>
              <a:t>После предлога (</a:t>
            </a:r>
            <a:r>
              <a:rPr lang="en-US" dirty="0" smtClean="0"/>
              <a:t>People complain about the lack of ____________. CREATIVE)</a:t>
            </a:r>
          </a:p>
          <a:p>
            <a:r>
              <a:rPr lang="ru-RU" dirty="0" smtClean="0"/>
              <a:t>После местоимения (</a:t>
            </a:r>
            <a:r>
              <a:rPr lang="en-US" dirty="0" smtClean="0"/>
              <a:t>I love her _________. BEAUTIFUL)</a:t>
            </a:r>
          </a:p>
          <a:p>
            <a:r>
              <a:rPr lang="ru-RU" dirty="0" smtClean="0"/>
              <a:t>После числительного (</a:t>
            </a:r>
            <a:r>
              <a:rPr lang="en-US" dirty="0" smtClean="0"/>
              <a:t>There were more than 1000 _________. COMPETE)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4653136"/>
            <a:ext cx="8784976" cy="206210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800" i="1" dirty="0" smtClean="0">
                <a:solidFill>
                  <a:srgbClr val="FF0000"/>
                </a:solidFill>
              </a:rPr>
              <a:t>!!!!!!!</a:t>
            </a:r>
            <a:r>
              <a:rPr lang="ru-RU" sz="2000" i="1" dirty="0" smtClean="0"/>
              <a:t> Если образовываете существительное, важно объяснить себе,  в единственном или множественном </a:t>
            </a:r>
            <a:r>
              <a:rPr lang="ru-RU" sz="2000" b="1" i="1" dirty="0" smtClean="0"/>
              <a:t>числе</a:t>
            </a:r>
            <a:r>
              <a:rPr lang="ru-RU" sz="2000" i="1" dirty="0" smtClean="0"/>
              <a:t> оно стоит. Это можно понять по артиклю (неопределенный артикль “а” будет перед существительным в единственном числе), форме глагола (отсутствие или наличие окончания -(e)s в настоящем времени) и местоимениям (</a:t>
            </a:r>
            <a:r>
              <a:rPr lang="ru-RU" sz="2000" i="1" dirty="0" err="1" smtClean="0"/>
              <a:t>this</a:t>
            </a:r>
            <a:r>
              <a:rPr lang="ru-RU" sz="2000" i="1" dirty="0" smtClean="0"/>
              <a:t>, </a:t>
            </a:r>
            <a:r>
              <a:rPr lang="ru-RU" sz="2000" i="1" dirty="0" err="1" smtClean="0"/>
              <a:t>that</a:t>
            </a:r>
            <a:r>
              <a:rPr lang="ru-RU" sz="2000" i="1" dirty="0" smtClean="0"/>
              <a:t> будут указывать на единственное число, </a:t>
            </a:r>
            <a:r>
              <a:rPr lang="ru-RU" sz="2000" i="1" dirty="0" err="1" smtClean="0"/>
              <a:t>these</a:t>
            </a:r>
            <a:r>
              <a:rPr lang="ru-RU" sz="2000" i="1" dirty="0" smtClean="0"/>
              <a:t>, </a:t>
            </a:r>
            <a:r>
              <a:rPr lang="ru-RU" sz="2000" i="1" dirty="0" err="1" smtClean="0"/>
              <a:t>those</a:t>
            </a:r>
            <a:r>
              <a:rPr lang="ru-RU" sz="2000" i="1" dirty="0" smtClean="0"/>
              <a:t>, </a:t>
            </a:r>
            <a:r>
              <a:rPr lang="ru-RU" sz="2000" i="1" dirty="0" err="1" smtClean="0"/>
              <a:t>some</a:t>
            </a:r>
            <a:r>
              <a:rPr lang="ru-RU" sz="2000" i="1" dirty="0" smtClean="0"/>
              <a:t> – на множественное).</a:t>
            </a:r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val="76071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/>
            </a:r>
            <a:br>
              <a:rPr lang="ru-RU" sz="5400" b="1" dirty="0" smtClean="0">
                <a:solidFill>
                  <a:srgbClr val="C00000"/>
                </a:solidFill>
              </a:rPr>
            </a:br>
            <a:r>
              <a:rPr lang="ru-RU" sz="5400" b="1" dirty="0" smtClean="0">
                <a:solidFill>
                  <a:srgbClr val="C00000"/>
                </a:solidFill>
              </a:rPr>
              <a:t>Глагол</a:t>
            </a:r>
            <a:r>
              <a:rPr lang="ru-RU" sz="5400" dirty="0" smtClean="0">
                <a:solidFill>
                  <a:srgbClr val="C00000"/>
                </a:solidFill>
              </a:rPr>
              <a:t/>
            </a:r>
            <a:br>
              <a:rPr lang="ru-RU" sz="5400" dirty="0" smtClean="0">
                <a:solidFill>
                  <a:srgbClr val="C00000"/>
                </a:solidFill>
              </a:rPr>
            </a:b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8640960" cy="4929411"/>
          </a:xfrm>
        </p:spPr>
        <p:txBody>
          <a:bodyPr>
            <a:normAutofit/>
          </a:bodyPr>
          <a:lstStyle/>
          <a:p>
            <a:r>
              <a:rPr lang="ru-RU" dirty="0" smtClean="0"/>
              <a:t>После существительного в роли подлежащего (</a:t>
            </a:r>
            <a:r>
              <a:rPr lang="en-US" dirty="0" smtClean="0"/>
              <a:t>Travel _______ the mind. BROAD)</a:t>
            </a:r>
          </a:p>
          <a:p>
            <a:r>
              <a:rPr lang="ru-RU" dirty="0" smtClean="0"/>
              <a:t>В начале повелительного предложения (</a:t>
            </a:r>
            <a:r>
              <a:rPr lang="en-US" dirty="0" smtClean="0"/>
              <a:t>Let’s _________ and make a conclusion. SUMMARY)</a:t>
            </a:r>
          </a:p>
          <a:p>
            <a:r>
              <a:rPr lang="ru-RU" dirty="0" smtClean="0"/>
              <a:t>После вспомогательного глагола (</a:t>
            </a:r>
            <a:r>
              <a:rPr lang="en-US" dirty="0" smtClean="0"/>
              <a:t>We will _______ all your dreams. REAL)</a:t>
            </a:r>
          </a:p>
          <a:p>
            <a:r>
              <a:rPr lang="ru-RU" dirty="0" smtClean="0"/>
              <a:t>После частицы </a:t>
            </a:r>
            <a:r>
              <a:rPr lang="en-US" dirty="0" smtClean="0"/>
              <a:t>to (We are going to _________ it.  FULFILLMENT)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865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19256" cy="79208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Прилагательное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20689"/>
            <a:ext cx="8784976" cy="338437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Перед существительным и обычно после артикля (</a:t>
            </a:r>
            <a:r>
              <a:rPr lang="en-US" dirty="0" smtClean="0"/>
              <a:t>It was a _______ road. DIFFICULTY), </a:t>
            </a:r>
            <a:r>
              <a:rPr lang="ru-RU" dirty="0" smtClean="0"/>
              <a:t>после другого прилагательного (</a:t>
            </a:r>
            <a:r>
              <a:rPr lang="en-US" dirty="0" smtClean="0"/>
              <a:t>My brother likes wearing big ______ trousers. BAG) </a:t>
            </a:r>
            <a:r>
              <a:rPr lang="ru-RU" dirty="0" smtClean="0"/>
              <a:t>или после предлога (</a:t>
            </a:r>
            <a:r>
              <a:rPr lang="en-US" dirty="0" smtClean="0"/>
              <a:t>Everything is ready for __________ elections. PRESIDENT)</a:t>
            </a:r>
          </a:p>
          <a:p>
            <a:r>
              <a:rPr lang="ru-RU" dirty="0" smtClean="0"/>
              <a:t>Как составное именное сказуемое после глагола-связки быть (</a:t>
            </a:r>
            <a:r>
              <a:rPr lang="en-US" dirty="0" smtClean="0"/>
              <a:t>It was </a:t>
            </a:r>
            <a:r>
              <a:rPr lang="en-US" dirty="0" err="1" smtClean="0"/>
              <a:t>absoutely</a:t>
            </a:r>
            <a:r>
              <a:rPr lang="en-US" dirty="0" smtClean="0"/>
              <a:t> _______. TASTE) </a:t>
            </a:r>
            <a:r>
              <a:rPr lang="ru-RU" dirty="0" smtClean="0"/>
              <a:t>или после другого глагола (</a:t>
            </a:r>
            <a:r>
              <a:rPr lang="en-US" dirty="0" smtClean="0"/>
              <a:t>The food looks __________. TASTE)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52191" y="3789040"/>
            <a:ext cx="8568952" cy="2846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Наречие</a:t>
            </a:r>
            <a:endParaRPr lang="ru-RU" sz="4400" dirty="0" smtClean="0">
              <a:solidFill>
                <a:srgbClr val="C00000"/>
              </a:solidFill>
            </a:endParaRPr>
          </a:p>
          <a:p>
            <a:r>
              <a:rPr lang="ru-RU" sz="2700" dirty="0" smtClean="0"/>
              <a:t>После глагола (</a:t>
            </a:r>
            <a:r>
              <a:rPr lang="en-US" sz="2700" dirty="0" smtClean="0"/>
              <a:t>We arrived ________ on the shore. SAFE)</a:t>
            </a:r>
          </a:p>
          <a:p>
            <a:r>
              <a:rPr lang="ru-RU" sz="2700" dirty="0" smtClean="0"/>
              <a:t>В начале предложения как вводное слово (____________, </a:t>
            </a:r>
            <a:r>
              <a:rPr lang="en-US" sz="2700" dirty="0" smtClean="0"/>
              <a:t>we were lost. OBVIOUS)</a:t>
            </a:r>
          </a:p>
          <a:p>
            <a:r>
              <a:rPr lang="ru-RU" sz="2700" dirty="0" smtClean="0"/>
              <a:t>Перед прилагательным (</a:t>
            </a:r>
            <a:r>
              <a:rPr lang="en-US" sz="2700" dirty="0" smtClean="0"/>
              <a:t>He was ___________ right. ABSOLUTE)</a:t>
            </a:r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val="305615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Будьте внимательны!</a:t>
            </a:r>
            <a:endParaRPr lang="ru-RU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340768"/>
            <a:ext cx="8568952" cy="4785395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Желательно перевести предложение, чтобы быть точно уверенным в части речи и смысле слова (иногда смысл, может оказаться прямо противоположным, тогда нам потребуется отрицательная приставка или суффикс).</a:t>
            </a:r>
          </a:p>
          <a:p>
            <a:pPr algn="just"/>
            <a:r>
              <a:rPr lang="ru-RU" dirty="0" smtClean="0"/>
              <a:t>Проверить орфографию! Увы, но правильно угаданное слово, но написанное неправильно, баллов не принесет.</a:t>
            </a:r>
          </a:p>
          <a:p>
            <a:pPr algn="just"/>
            <a:r>
              <a:rPr lang="ru-RU" dirty="0" smtClean="0"/>
              <a:t>Перенести ответы в бланк </a:t>
            </a:r>
            <a:r>
              <a:rPr lang="ru-RU" u="sng" dirty="0" smtClean="0"/>
              <a:t>ЗАГЛАВНЫМИ</a:t>
            </a:r>
            <a:r>
              <a:rPr lang="ru-RU" dirty="0" smtClean="0"/>
              <a:t> буквами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655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77809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Таблица для запоминания приставок и суффиксов разных частей речи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9" t="17296" r="27627" b="8013"/>
          <a:stretch/>
        </p:blipFill>
        <p:spPr bwMode="auto">
          <a:xfrm>
            <a:off x="35201" y="980728"/>
            <a:ext cx="9201301" cy="5877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675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2" t="17515" r="36446" b="13304"/>
          <a:stretch/>
        </p:blipFill>
        <p:spPr bwMode="auto">
          <a:xfrm>
            <a:off x="27708" y="0"/>
            <a:ext cx="9116291" cy="575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1097" y="5661248"/>
            <a:ext cx="85689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Imagination, helpful, meanings, description, various, fully</a:t>
            </a:r>
            <a:endParaRPr lang="ru-RU" sz="28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277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347</Words>
  <Application>Microsoft Office PowerPoint</Application>
  <PresentationFormat>Экран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Работа с тестовыми заданиями по словообразованию</vt:lpstr>
      <vt:lpstr>Советы по подготовке к ЕГЭ – словообразование</vt:lpstr>
      <vt:lpstr>Презентация PowerPoint</vt:lpstr>
      <vt:lpstr>Существительное </vt:lpstr>
      <vt:lpstr> Глагол </vt:lpstr>
      <vt:lpstr>Прилагательное </vt:lpstr>
      <vt:lpstr>Будьте внимательны!</vt:lpstr>
      <vt:lpstr>Таблица для запоминания приставок и суффиксов разных частей речи</vt:lpstr>
      <vt:lpstr>Презентация PowerPoint</vt:lpstr>
      <vt:lpstr>Презентация PowerPoint</vt:lpstr>
      <vt:lpstr>Материалы для подготовки</vt:lpstr>
      <vt:lpstr>Рекомендуемая литература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с тестовыми заданиями по словообразованию</dc:title>
  <dc:creator>Ленчик</dc:creator>
  <cp:lastModifiedBy>Ленчик</cp:lastModifiedBy>
  <cp:revision>21</cp:revision>
  <cp:lastPrinted>2022-02-02T11:38:48Z</cp:lastPrinted>
  <dcterms:created xsi:type="dcterms:W3CDTF">2022-02-02T10:50:46Z</dcterms:created>
  <dcterms:modified xsi:type="dcterms:W3CDTF">2022-02-02T12:57:29Z</dcterms:modified>
</cp:coreProperties>
</file>